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8" r:id="rId2"/>
    <p:sldId id="260" r:id="rId3"/>
    <p:sldId id="267" r:id="rId4"/>
    <p:sldId id="268" r:id="rId5"/>
    <p:sldId id="262" r:id="rId6"/>
    <p:sldId id="271" r:id="rId7"/>
    <p:sldId id="272" r:id="rId8"/>
    <p:sldId id="269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0887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741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83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96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4414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552020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ru-RU" sz="3600" dirty="0">
                <a:latin typeface="Roboto"/>
                <a:ea typeface="Roboto"/>
                <a:cs typeface="Roboto"/>
                <a:sym typeface="Roboto"/>
              </a:rPr>
            </a:br>
            <a:br>
              <a:rPr lang="ru-RU" sz="36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br>
              <a:rPr lang="ru-RU" sz="20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FERRY: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Платформа для построения интеграционных сценариев и </a:t>
            </a: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автоматизации обменов данными между веб-сервисами</a:t>
            </a:r>
            <a:br>
              <a:rPr lang="ru-RU" sz="2000" dirty="0">
                <a:latin typeface="Roboto"/>
                <a:ea typeface="Roboto"/>
                <a:cs typeface="Roboto"/>
                <a:sym typeface="Roboto"/>
              </a:rPr>
            </a:br>
            <a:br>
              <a:rPr lang="ru-RU" sz="20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FERRY: Web service integration &amp; data exchange platform</a:t>
            </a: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YAT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178252" y="4769518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Михаил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Зюбин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178252" y="5141713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Валерий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Шийко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178252" y="5450224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Федор Пинега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90;p23">
            <a:extLst>
              <a:ext uri="{FF2B5EF4-FFF2-40B4-BE49-F238E27FC236}">
                <a16:creationId xmlns:a16="http://schemas.microsoft.com/office/drawing/2014/main" id="{F90AB484-2688-468C-BA56-DD90C34B023D}"/>
              </a:ext>
            </a:extLst>
          </p:cNvPr>
          <p:cNvSpPr txBox="1">
            <a:spLocks/>
          </p:cNvSpPr>
          <p:nvPr/>
        </p:nvSpPr>
        <p:spPr>
          <a:xfrm>
            <a:off x="178252" y="5822421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Михаил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Штребель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0;p23">
            <a:extLst>
              <a:ext uri="{FF2B5EF4-FFF2-40B4-BE49-F238E27FC236}">
                <a16:creationId xmlns:a16="http://schemas.microsoft.com/office/drawing/2014/main" id="{0FF2723A-6A7C-46A0-8E5E-3298F22932AD}"/>
              </a:ext>
            </a:extLst>
          </p:cNvPr>
          <p:cNvSpPr txBox="1">
            <a:spLocks/>
          </p:cNvSpPr>
          <p:nvPr/>
        </p:nvSpPr>
        <p:spPr>
          <a:xfrm>
            <a:off x="178252" y="6169194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Дмитрий Демин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AA7468-D297-4AB8-A762-740EDC49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96" y="4934943"/>
            <a:ext cx="1716232" cy="1647583"/>
          </a:xfrm>
          <a:prstGeom prst="rect">
            <a:avLst/>
          </a:prstGeom>
        </p:spPr>
      </p:pic>
      <p:sp>
        <p:nvSpPr>
          <p:cNvPr id="11" name="Google Shape;187;p23">
            <a:extLst>
              <a:ext uri="{FF2B5EF4-FFF2-40B4-BE49-F238E27FC236}">
                <a16:creationId xmlns:a16="http://schemas.microsoft.com/office/drawing/2014/main" id="{4ABE565D-F050-46B7-9BDE-C1B7186CC7F7}"/>
              </a:ext>
            </a:extLst>
          </p:cNvPr>
          <p:cNvSpPr txBox="1">
            <a:spLocks/>
          </p:cNvSpPr>
          <p:nvPr/>
        </p:nvSpPr>
        <p:spPr>
          <a:xfrm>
            <a:off x="5324941" y="5715192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Система: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Ferry (</a:t>
            </a:r>
            <a:r>
              <a:rPr lang="ru-RU" sz="2000" dirty="0" err="1">
                <a:latin typeface="Roboto"/>
                <a:ea typeface="Roboto"/>
                <a:cs typeface="Roboto"/>
                <a:sym typeface="Roboto"/>
              </a:rPr>
              <a:t>англ.Паром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921672" y="1399953"/>
            <a:ext cx="10348655" cy="135065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Создать аналог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Zapier/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Integromat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который бы позволял объединять различные веб-сервисы посредством интеграционных сценариев </a:t>
            </a: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45EA7E-7A96-4AD4-B9E0-F579E986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01" y="3219450"/>
            <a:ext cx="9382125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1480472" y="338573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Для чего нужна эта система?</a:t>
            </a: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DE3D9E-CAD5-4894-BDF9-EA728CAC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01" y="1384387"/>
            <a:ext cx="2629783" cy="536155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EAD49F-4983-4188-A38B-F92337227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369" y="1384387"/>
            <a:ext cx="2297209" cy="5233982"/>
          </a:xfrm>
          <a:prstGeom prst="rect">
            <a:avLst/>
          </a:prstGeom>
        </p:spPr>
      </p:pic>
      <p:sp>
        <p:nvSpPr>
          <p:cNvPr id="14" name="Google Shape;228;p25">
            <a:extLst>
              <a:ext uri="{FF2B5EF4-FFF2-40B4-BE49-F238E27FC236}">
                <a16:creationId xmlns:a16="http://schemas.microsoft.com/office/drawing/2014/main" id="{E14EB3EB-1BEF-43FA-B7CE-D4ABD9E5CF4F}"/>
              </a:ext>
            </a:extLst>
          </p:cNvPr>
          <p:cNvSpPr/>
          <p:nvPr/>
        </p:nvSpPr>
        <p:spPr>
          <a:xfrm>
            <a:off x="306321" y="1448172"/>
            <a:ext cx="2641168" cy="281232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Можно использовать для многих вещей, самыми простыми из которых являются </a:t>
            </a: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задачи </a:t>
            </a:r>
            <a:r>
              <a:rPr lang="ru-RU" sz="1600" b="1" dirty="0" err="1">
                <a:solidFill>
                  <a:srgbClr val="CC00FF"/>
                </a:solidFill>
                <a:latin typeface="Roboto"/>
                <a:ea typeface="Roboto"/>
                <a:cs typeface="Roboto"/>
                <a:sym typeface="Roboto"/>
              </a:rPr>
              <a:t>аггрегации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 задачи </a:t>
            </a:r>
            <a:r>
              <a:rPr lang="ru-RU" sz="1600" b="1" dirty="0">
                <a:solidFill>
                  <a:srgbClr val="CC00FF"/>
                </a:solidFill>
                <a:latin typeface="Roboto"/>
                <a:ea typeface="Roboto"/>
                <a:cs typeface="Roboto"/>
                <a:sym typeface="Roboto"/>
              </a:rPr>
              <a:t>нотификации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10981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1480472" y="338573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Для чего нужна эта система?</a:t>
            </a: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1CC6D-F8D1-4C89-A5D6-B053C6E7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519" y="1335010"/>
            <a:ext cx="2850571" cy="42871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5874E4-EB66-49C2-B6D3-88C3E49A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078" y="1335010"/>
            <a:ext cx="3060610" cy="4076045"/>
          </a:xfrm>
          <a:prstGeom prst="rect">
            <a:avLst/>
          </a:prstGeom>
        </p:spPr>
      </p:pic>
      <p:sp>
        <p:nvSpPr>
          <p:cNvPr id="11" name="Google Shape;228;p25">
            <a:extLst>
              <a:ext uri="{FF2B5EF4-FFF2-40B4-BE49-F238E27FC236}">
                <a16:creationId xmlns:a16="http://schemas.microsoft.com/office/drawing/2014/main" id="{959707AC-47DC-4904-908E-A0EA2A222593}"/>
              </a:ext>
            </a:extLst>
          </p:cNvPr>
          <p:cNvSpPr/>
          <p:nvPr/>
        </p:nvSpPr>
        <p:spPr>
          <a:xfrm>
            <a:off x="355266" y="1315621"/>
            <a:ext cx="3812783" cy="211338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Таким образом, с помощью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относительно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небольшого количества кода можно организовывать довольно сложные цепочки обработки сообщений, используя стандартные контроллеры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Ferry.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28;p25">
            <a:extLst>
              <a:ext uri="{FF2B5EF4-FFF2-40B4-BE49-F238E27FC236}">
                <a16:creationId xmlns:a16="http://schemas.microsoft.com/office/drawing/2014/main" id="{42CA109F-4F4F-48E4-A2EF-F4ED42094023}"/>
              </a:ext>
            </a:extLst>
          </p:cNvPr>
          <p:cNvSpPr/>
          <p:nvPr/>
        </p:nvSpPr>
        <p:spPr>
          <a:xfrm>
            <a:off x="987001" y="3846706"/>
            <a:ext cx="3812783" cy="192450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Все, что надо делать – это писать собственные реализации объектов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Ferry,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Ferry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является интеграционной площадкой, где все это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живет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817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28;p25">
            <a:extLst>
              <a:ext uri="{FF2B5EF4-FFF2-40B4-BE49-F238E27FC236}">
                <a16:creationId xmlns:a16="http://schemas.microsoft.com/office/drawing/2014/main" id="{A83B12CE-30E3-4DED-BB54-9F25BB8707F9}"/>
              </a:ext>
            </a:extLst>
          </p:cNvPr>
          <p:cNvSpPr/>
          <p:nvPr/>
        </p:nvSpPr>
        <p:spPr>
          <a:xfrm>
            <a:off x="3817207" y="1648769"/>
            <a:ext cx="5204873" cy="64277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#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28;p25">
            <a:extLst>
              <a:ext uri="{FF2B5EF4-FFF2-40B4-BE49-F238E27FC236}">
                <a16:creationId xmlns:a16="http://schemas.microsoft.com/office/drawing/2014/main" id="{369E8954-CA19-42D5-BE58-E403F9D476F2}"/>
              </a:ext>
            </a:extLst>
          </p:cNvPr>
          <p:cNvSpPr/>
          <p:nvPr/>
        </p:nvSpPr>
        <p:spPr>
          <a:xfrm>
            <a:off x="3833091" y="3583372"/>
            <a:ext cx="5204873" cy="64277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Identity Server 4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77;p27">
            <a:extLst>
              <a:ext uri="{FF2B5EF4-FFF2-40B4-BE49-F238E27FC236}">
                <a16:creationId xmlns:a16="http://schemas.microsoft.com/office/drawing/2014/main" id="{B73612FC-4529-4314-8080-9E31F4008926}"/>
              </a:ext>
            </a:extLst>
          </p:cNvPr>
          <p:cNvSpPr/>
          <p:nvPr/>
        </p:nvSpPr>
        <p:spPr>
          <a:xfrm>
            <a:off x="3117835" y="465245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82;p27">
            <a:extLst>
              <a:ext uri="{FF2B5EF4-FFF2-40B4-BE49-F238E27FC236}">
                <a16:creationId xmlns:a16="http://schemas.microsoft.com/office/drawing/2014/main" id="{F0364693-CD9C-492C-8F44-661A2F938104}"/>
              </a:ext>
            </a:extLst>
          </p:cNvPr>
          <p:cNvSpPr txBox="1"/>
          <p:nvPr/>
        </p:nvSpPr>
        <p:spPr>
          <a:xfrm>
            <a:off x="3324243" y="457229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82;p27">
            <a:extLst>
              <a:ext uri="{FF2B5EF4-FFF2-40B4-BE49-F238E27FC236}">
                <a16:creationId xmlns:a16="http://schemas.microsoft.com/office/drawing/2014/main" id="{98B523BF-47BD-40E4-991A-3BB4EB7B1C1F}"/>
              </a:ext>
            </a:extLst>
          </p:cNvPr>
          <p:cNvSpPr txBox="1"/>
          <p:nvPr/>
        </p:nvSpPr>
        <p:spPr>
          <a:xfrm>
            <a:off x="3322833" y="566311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228;p25">
            <a:extLst>
              <a:ext uri="{FF2B5EF4-FFF2-40B4-BE49-F238E27FC236}">
                <a16:creationId xmlns:a16="http://schemas.microsoft.com/office/drawing/2014/main" id="{93E2EA1E-1529-46E5-93C6-906674323680}"/>
              </a:ext>
            </a:extLst>
          </p:cNvPr>
          <p:cNvSpPr/>
          <p:nvPr/>
        </p:nvSpPr>
        <p:spPr>
          <a:xfrm>
            <a:off x="3833091" y="2583077"/>
            <a:ext cx="5204873" cy="64277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Asp.Net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Core +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Blazor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WebAssembly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228;p25">
            <a:extLst>
              <a:ext uri="{FF2B5EF4-FFF2-40B4-BE49-F238E27FC236}">
                <a16:creationId xmlns:a16="http://schemas.microsoft.com/office/drawing/2014/main" id="{B93D1401-DF7D-4BFF-9DD8-D7F72B131EDE}"/>
              </a:ext>
            </a:extLst>
          </p:cNvPr>
          <p:cNvSpPr/>
          <p:nvPr/>
        </p:nvSpPr>
        <p:spPr>
          <a:xfrm>
            <a:off x="3833091" y="4747423"/>
            <a:ext cx="5204873" cy="642773"/>
          </a:xfrm>
          <a:prstGeom prst="rect">
            <a:avLst/>
          </a:prstGeom>
          <a:solidFill>
            <a:srgbClr val="FEFEFE"/>
          </a:solidFill>
          <a:ln w="12700" cap="flat" cmpd="sng">
            <a:noFill/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RabbitMQ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MongoDB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en-US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интерфейс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124D1B-4B0C-4A8A-B097-6C6F8083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7032"/>
            <a:ext cx="92487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3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en-US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интерфейс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BC0131-90F2-4DF4-A06A-4358F409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25308"/>
            <a:ext cx="8216859" cy="57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достижения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28;p25">
            <a:extLst>
              <a:ext uri="{FF2B5EF4-FFF2-40B4-BE49-F238E27FC236}">
                <a16:creationId xmlns:a16="http://schemas.microsoft.com/office/drawing/2014/main" id="{E81D66AF-F12A-4771-AB53-B5D5F4DF7E07}"/>
              </a:ext>
            </a:extLst>
          </p:cNvPr>
          <p:cNvSpPr/>
          <p:nvPr/>
        </p:nvSpPr>
        <p:spPr>
          <a:xfrm>
            <a:off x="1487875" y="1466179"/>
            <a:ext cx="7780816" cy="72630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Было произведено документирование. Создан </a:t>
            </a:r>
            <a:r>
              <a:rPr lang="en-US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product vision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описание продукта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создание этой системы, включающий в т.ч.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user story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9F78558D-5EC2-4A32-BD60-DD19AD6BC708}"/>
              </a:ext>
            </a:extLst>
          </p:cNvPr>
          <p:cNvSpPr/>
          <p:nvPr/>
        </p:nvSpPr>
        <p:spPr>
          <a:xfrm>
            <a:off x="1487875" y="3189901"/>
            <a:ext cx="7780816" cy="963000"/>
          </a:xfrm>
          <a:prstGeom prst="rect">
            <a:avLst/>
          </a:prstGeom>
          <a:noFill/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lvl="2">
              <a:buClr>
                <a:schemeClr val="lt1"/>
              </a:buClr>
              <a:buSzPts val="1617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Был создан рабочий прототип архитектуры </a:t>
            </a:r>
            <a:r>
              <a:rPr lang="en-US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IActiveObject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ru-RU" sz="1200" i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Это множество объектов, которые могут обмениваться сообщениями и из которых можно делать </a:t>
            </a:r>
            <a:endParaRPr lang="en-US" sz="1200" i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>
              <a:buClr>
                <a:schemeClr val="lt1"/>
              </a:buClr>
              <a:buSzPts val="1617"/>
            </a:pPr>
            <a:r>
              <a:rPr lang="en-US" sz="1200" i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200" i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сценарии исполнения, в т.ч. Создавать условные переходы.</a:t>
            </a:r>
          </a:p>
        </p:txBody>
      </p:sp>
      <p:sp>
        <p:nvSpPr>
          <p:cNvPr id="7" name="Google Shape;228;p25">
            <a:extLst>
              <a:ext uri="{FF2B5EF4-FFF2-40B4-BE49-F238E27FC236}">
                <a16:creationId xmlns:a16="http://schemas.microsoft.com/office/drawing/2014/main" id="{84FC811D-2526-4A5C-8A01-8C4FBB7BBD45}"/>
              </a:ext>
            </a:extLst>
          </p:cNvPr>
          <p:cNvSpPr/>
          <p:nvPr/>
        </p:nvSpPr>
        <p:spPr>
          <a:xfrm>
            <a:off x="1487875" y="2388240"/>
            <a:ext cx="7780816" cy="590477"/>
          </a:xfrm>
          <a:prstGeom prst="rect">
            <a:avLst/>
          </a:prstGeom>
          <a:noFill/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 проекту был подключен </a:t>
            </a:r>
            <a:r>
              <a:rPr lang="en-US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RabbitMQ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как часть цепочки исполнения</a:t>
            </a:r>
          </a:p>
        </p:txBody>
      </p:sp>
      <p:sp>
        <p:nvSpPr>
          <p:cNvPr id="8" name="Google Shape;228;p25">
            <a:extLst>
              <a:ext uri="{FF2B5EF4-FFF2-40B4-BE49-F238E27FC236}">
                <a16:creationId xmlns:a16="http://schemas.microsoft.com/office/drawing/2014/main" id="{037F719C-7A6C-4112-AA17-C182D7364680}"/>
              </a:ext>
            </a:extLst>
          </p:cNvPr>
          <p:cNvSpPr/>
          <p:nvPr/>
        </p:nvSpPr>
        <p:spPr>
          <a:xfrm>
            <a:off x="1487875" y="4353901"/>
            <a:ext cx="7780816" cy="6372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Была задействована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хранения настроек</a:t>
            </a:r>
          </a:p>
        </p:txBody>
      </p:sp>
      <p:sp>
        <p:nvSpPr>
          <p:cNvPr id="13" name="Google Shape;228;p25">
            <a:extLst>
              <a:ext uri="{FF2B5EF4-FFF2-40B4-BE49-F238E27FC236}">
                <a16:creationId xmlns:a16="http://schemas.microsoft.com/office/drawing/2014/main" id="{13DD7605-B5A9-428F-A5B8-9448225D3EEE}"/>
              </a:ext>
            </a:extLst>
          </p:cNvPr>
          <p:cNvSpPr/>
          <p:nvPr/>
        </p:nvSpPr>
        <p:spPr>
          <a:xfrm>
            <a:off x="1477197" y="5287350"/>
            <a:ext cx="7780816" cy="637200"/>
          </a:xfrm>
          <a:prstGeom prst="rect">
            <a:avLst/>
          </a:prstGeom>
          <a:noFill/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Подключена авторизация через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IS4</a:t>
            </a:r>
            <a:endParaRPr lang="ru-RU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74;p27">
            <a:extLst>
              <a:ext uri="{FF2B5EF4-FFF2-40B4-BE49-F238E27FC236}">
                <a16:creationId xmlns:a16="http://schemas.microsoft.com/office/drawing/2014/main" id="{2A6C8B0A-26DC-4ED3-B42D-D225AAC9A879}"/>
              </a:ext>
            </a:extLst>
          </p:cNvPr>
          <p:cNvSpPr txBox="1"/>
          <p:nvPr/>
        </p:nvSpPr>
        <p:spPr>
          <a:xfrm>
            <a:off x="1085850" y="1466179"/>
            <a:ext cx="314325" cy="61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35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74;p27">
            <a:extLst>
              <a:ext uri="{FF2B5EF4-FFF2-40B4-BE49-F238E27FC236}">
                <a16:creationId xmlns:a16="http://schemas.microsoft.com/office/drawing/2014/main" id="{CCFA50FB-C0F0-4461-B0A3-D6DFBFB22E90}"/>
              </a:ext>
            </a:extLst>
          </p:cNvPr>
          <p:cNvSpPr txBox="1"/>
          <p:nvPr/>
        </p:nvSpPr>
        <p:spPr>
          <a:xfrm>
            <a:off x="1085850" y="2391846"/>
            <a:ext cx="314325" cy="61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35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74;p27">
            <a:extLst>
              <a:ext uri="{FF2B5EF4-FFF2-40B4-BE49-F238E27FC236}">
                <a16:creationId xmlns:a16="http://schemas.microsoft.com/office/drawing/2014/main" id="{4E0B0207-5AA9-4709-8FC8-DEB20A7F396B}"/>
              </a:ext>
            </a:extLst>
          </p:cNvPr>
          <p:cNvSpPr txBox="1"/>
          <p:nvPr/>
        </p:nvSpPr>
        <p:spPr>
          <a:xfrm>
            <a:off x="1085849" y="3189901"/>
            <a:ext cx="314325" cy="61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35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74;p27">
            <a:extLst>
              <a:ext uri="{FF2B5EF4-FFF2-40B4-BE49-F238E27FC236}">
                <a16:creationId xmlns:a16="http://schemas.microsoft.com/office/drawing/2014/main" id="{C33CC894-C86A-423A-82A9-BA6583006206}"/>
              </a:ext>
            </a:extLst>
          </p:cNvPr>
          <p:cNvSpPr txBox="1"/>
          <p:nvPr/>
        </p:nvSpPr>
        <p:spPr>
          <a:xfrm>
            <a:off x="1085849" y="4226871"/>
            <a:ext cx="314325" cy="61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35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4;p27">
            <a:extLst>
              <a:ext uri="{FF2B5EF4-FFF2-40B4-BE49-F238E27FC236}">
                <a16:creationId xmlns:a16="http://schemas.microsoft.com/office/drawing/2014/main" id="{8499D4E5-7511-490C-A129-7C92D3CFFBF7}"/>
              </a:ext>
            </a:extLst>
          </p:cNvPr>
          <p:cNvSpPr txBox="1"/>
          <p:nvPr/>
        </p:nvSpPr>
        <p:spPr>
          <a:xfrm>
            <a:off x="1095375" y="5287350"/>
            <a:ext cx="295271" cy="61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35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16902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FD5725-B887-4408-84A3-C8264955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999" y="4643120"/>
            <a:ext cx="1949001" cy="223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214</Words>
  <Application>Microsoft Office PowerPoint</Application>
  <PresentationFormat>Широкоэкранный</PresentationFormat>
  <Paragraphs>47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Arial</vt:lpstr>
      <vt:lpstr>Calibri</vt:lpstr>
      <vt:lpstr>Noto Sans Symbols</vt:lpstr>
      <vt:lpstr>Times New Roman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27</cp:revision>
  <dcterms:modified xsi:type="dcterms:W3CDTF">2021-11-09T15:38:25Z</dcterms:modified>
</cp:coreProperties>
</file>